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3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2AFEA-3012-2F41-9E48-473B29918CE9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EFAE6-E90B-B842-A2BF-CBC6FE11B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8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EFAE6-E90B-B842-A2BF-CBC6FE11BE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EFAE6-E90B-B842-A2BF-CBC6FE11B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6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5DDB-37E5-4F4D-9930-29E6D231D542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78DB-A228-024F-AF0D-3ACCF6FE5C93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8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BEEC-499F-8F44-A095-05B064A115C7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1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C5B7-BA08-3A4E-B135-091947A80304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2E2E-B2DC-904F-9B9C-201152C4561D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5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5A7D-0418-DF4D-A019-90632C1BCF9B}" type="datetime1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E4A-4BAB-A246-A078-0287ACB62CB6}" type="datetime1">
              <a:rPr lang="en-US" smtClean="0"/>
              <a:t>8/8/17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6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D449-2B43-6149-812A-A2B7362ECA2D}" type="datetime1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5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D247-F972-9F42-8680-FC25CD1E14BE}" type="datetime1">
              <a:rPr lang="en-US" smtClean="0"/>
              <a:t>8/8/17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1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5DBB-7C06-E040-90A2-6C0751F21B2D}" type="datetime1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9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4AD2-887A-B749-9146-C3BB3841DD65}" type="datetime1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6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74B2D-40AD-AE4B-9A84-02184CBFE6E9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03563-3659-094F-A6B0-81D1D0135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7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tsa.gov/research-data/fatality-analysis-reporting-system-fars" TargetMode="External"/><Relationship Id="rId4" Type="http://schemas.openxmlformats.org/officeDocument/2006/relationships/hyperlink" Target="https://seer.cancer.gov/popdata/download.html" TargetMode="External"/><Relationship Id="rId5" Type="http://schemas.openxmlformats.org/officeDocument/2006/relationships/hyperlink" Target="http://www.schooldata.com/pdfs/US_FIPS_Codes.xl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03120"/>
            <a:ext cx="9144000" cy="2387600"/>
          </a:xfrm>
        </p:spPr>
        <p:txBody>
          <a:bodyPr anchor="ctr"/>
          <a:lstStyle/>
          <a:p>
            <a: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  <a:t>Data Incubator </a:t>
            </a:r>
            <a:b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</a:br>
            <a: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  <a:t>Project Proposal</a:t>
            </a:r>
            <a:endParaRPr lang="en-US" dirty="0">
              <a:solidFill>
                <a:srgbClr val="002060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11" y="722496"/>
            <a:ext cx="1368778" cy="127828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B411-2FF7-1B4C-8D41-4B17059CE161}" type="datetime1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Durgut, Ph.D Cand,  Experiemental High Energy Physics, U. of Iowa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72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31" y="-980020"/>
            <a:ext cx="16568239" cy="106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0013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  <a:t>Thank you!</a:t>
            </a:r>
            <a:endParaRPr lang="en-US" dirty="0">
              <a:solidFill>
                <a:srgbClr val="002060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7848-A47A-1842-9BDC-83FCB92BD100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  <a:t>Motivation</a:t>
            </a:r>
            <a:endParaRPr lang="en-US" dirty="0">
              <a:solidFill>
                <a:srgbClr val="002060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 2015, about 35k people were killed from motor vehicle crashes in US.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 fact, some counties are more dangerous, and some are safer to drive.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It would be nice to analyze fatality rates at county level.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Future fatality rates can also be predicted at county level.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Insurance companies might find this information useful.</a:t>
            </a: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51C54-426D-8F43-89C9-18695B0B9127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6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  <a:t>Data sets &amp; Tools</a:t>
            </a:r>
            <a:endParaRPr lang="en-US" dirty="0">
              <a:solidFill>
                <a:srgbClr val="002060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Yearly vehicle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rash data at county level from 1975 to 2015</a:t>
            </a:r>
          </a:p>
          <a:p>
            <a:pPr lvl="1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Source: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https://www.nhtsa.gov/research-data/fatality-analysis-reporting-system-fars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Size: 400 Mb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Yearly population data at county level from 1969 to 2015</a:t>
            </a:r>
          </a:p>
          <a:p>
            <a:pPr lvl="1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Source: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https://seer.cancer.gov/popdata/download.html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Size: 370 Mb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U.S FPIS codes for counties</a:t>
            </a:r>
          </a:p>
          <a:p>
            <a:pPr lvl="1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Source: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5"/>
              </a:rPr>
              <a:t>www.schooldata.com/pdfs/US_FIPS_Codes.xls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Size: 250 Kb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Tools: Pandas,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NumPy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Matplotlib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C1AB-F883-EC48-8063-2B4B093E896B}" type="datetime1">
              <a:rPr lang="en-US" smtClean="0"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  <a:t>Total Population vs. Total Deaths</a:t>
            </a:r>
            <a:endParaRPr lang="en-US" dirty="0">
              <a:solidFill>
                <a:srgbClr val="002060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6BA79-B319-5541-832E-B33B2CBA650F}" type="datetime1">
              <a:rPr lang="en-US" smtClean="0"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784059" cy="38560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788" y="5546727"/>
            <a:ext cx="11072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How are the population and fatality numbers changing at county level?</a:t>
            </a:r>
            <a:endParaRPr lang="en-US" sz="24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85" y="1690688"/>
            <a:ext cx="5784059" cy="385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4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  <a:t>Methodology</a:t>
            </a:r>
            <a:endParaRPr lang="en-US" dirty="0">
              <a:solidFill>
                <a:srgbClr val="002060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2711"/>
            <a:ext cx="10515600" cy="2980267"/>
          </a:xfrm>
        </p:spPr>
        <p:txBody>
          <a:bodyPr>
            <a:normAutofit fontScale="85000" lnSpcReduction="20000"/>
          </a:bodyPr>
          <a:lstStyle/>
          <a:p>
            <a:r>
              <a:rPr lang="en-US" sz="2100" b="1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Purpose: Predict </a:t>
            </a:r>
            <a:r>
              <a:rPr lang="en-US" sz="21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number of deaths per 10,000 </a:t>
            </a:r>
            <a:r>
              <a:rPr lang="en-US" sz="2100" b="1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people for each county.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Divide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the data sets as training and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test.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Perform polynomial/linear regression for both population and fatality data for each county in training data sets. More than </a:t>
            </a:r>
            <a:r>
              <a:rPr lang="en-US" sz="2000" dirty="0" smtClean="0">
                <a:solidFill>
                  <a:srgbClr val="FF2F92"/>
                </a:solidFill>
                <a:latin typeface="Avenir Book" charset="0"/>
                <a:ea typeface="Avenir Book" charset="0"/>
                <a:cs typeface="Avenir Book" charset="0"/>
              </a:rPr>
              <a:t>6000 distributions for the analysis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!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Using the fit parameters, get prediction results and compare it with the test data sets.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Avenir Book" charset="0"/>
                <a:ea typeface="Avenir Book" charset="0"/>
                <a:cs typeface="Avenir Book" charset="0"/>
              </a:rPr>
              <a:t>First attempt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was plotting each data yearly, however </a:t>
            </a:r>
            <a:r>
              <a:rPr lang="en-US" sz="20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statistics is low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for number of fatalities in low pop counties.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Avenir Book" charset="0"/>
                <a:ea typeface="Avenir Book" charset="0"/>
                <a:cs typeface="Avenir Book" charset="0"/>
              </a:rPr>
              <a:t>Second attempt : 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Rebin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the data sets into 5 year intervals and use the average of population and fatality information for each bin. 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Calculate (</a:t>
            </a:r>
            <a:r>
              <a:rPr lang="en-US" sz="20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number of deaths/population)*10,000 people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for a given time period and compare it with the test data for each county.</a:t>
            </a:r>
          </a:p>
          <a:p>
            <a:endParaRPr lang="en-US" sz="2000" b="1" dirty="0">
              <a:solidFill>
                <a:srgbClr val="00206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3E44-BF15-8F47-B8BD-DE30417F7985}" type="datetime1">
              <a:rPr lang="en-US" smtClean="0"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0392"/>
            <a:ext cx="3176412" cy="21176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89" y="4740392"/>
            <a:ext cx="3176412" cy="21176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67" y="4639733"/>
            <a:ext cx="3327400" cy="2218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00" y="4639734"/>
            <a:ext cx="3327400" cy="2218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4698" y="6077247"/>
            <a:ext cx="16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2011-2015 data is for testing</a:t>
            </a:r>
            <a:endParaRPr lang="en-US" sz="12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92166" y="6125517"/>
            <a:ext cx="16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2011-2015 data is for testing</a:t>
            </a:r>
            <a:endParaRPr lang="en-US" sz="12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52889" y="5746044"/>
            <a:ext cx="9285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569678" y="5729110"/>
            <a:ext cx="9285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37824" y="5107259"/>
            <a:ext cx="12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2</a:t>
            </a:r>
            <a:r>
              <a:rPr lang="en-US" sz="1400" baseline="30000" dirty="0" smtClean="0">
                <a:solidFill>
                  <a:srgbClr val="FF0000"/>
                </a:solidFill>
              </a:rPr>
              <a:t>nd</a:t>
            </a:r>
            <a:r>
              <a:rPr lang="en-US" sz="1400" dirty="0" smtClean="0">
                <a:solidFill>
                  <a:srgbClr val="FF0000"/>
                </a:solidFill>
              </a:rPr>
              <a:t> order pol.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30778" y="5036377"/>
            <a:ext cx="12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2</a:t>
            </a:r>
            <a:r>
              <a:rPr lang="en-US" sz="1400" baseline="30000" dirty="0" smtClean="0">
                <a:solidFill>
                  <a:srgbClr val="FF0000"/>
                </a:solidFill>
              </a:rPr>
              <a:t>nd</a:t>
            </a:r>
            <a:r>
              <a:rPr lang="en-US" sz="1400" dirty="0" smtClean="0">
                <a:solidFill>
                  <a:srgbClr val="FF0000"/>
                </a:solidFill>
              </a:rPr>
              <a:t> order pol.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  <a:t>The Good &amp; Bad</a:t>
            </a:r>
            <a:endParaRPr lang="en-US" dirty="0">
              <a:solidFill>
                <a:srgbClr val="002060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48" y="1515524"/>
            <a:ext cx="3593835" cy="23958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7C39A-F956-5640-BE0A-D6D4A23769A6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89" y="4038914"/>
            <a:ext cx="3181815" cy="26825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9525000" y="1980299"/>
            <a:ext cx="349955" cy="2144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" y="1360742"/>
            <a:ext cx="3826008" cy="2550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9425"/>
            <a:ext cx="3822863" cy="254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10" y="1507645"/>
            <a:ext cx="3605655" cy="2403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11" y="3911414"/>
            <a:ext cx="3290815" cy="21764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45910" y="6029444"/>
            <a:ext cx="3164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Chicago Tribune, June 6, 1980</a:t>
            </a:r>
            <a:endParaRPr lang="en-US" sz="1200" i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57422" y="1950598"/>
            <a:ext cx="259645" cy="1982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4072" y="4753142"/>
            <a:ext cx="12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5</a:t>
            </a:r>
            <a:r>
              <a:rPr lang="en-US" sz="1400" baseline="30000" smtClean="0">
                <a:solidFill>
                  <a:srgbClr val="FF0000"/>
                </a:solidFill>
              </a:rPr>
              <a:t>th</a:t>
            </a:r>
            <a:r>
              <a:rPr lang="en-US" sz="1400" smtClean="0">
                <a:solidFill>
                  <a:srgbClr val="FF0000"/>
                </a:solidFill>
              </a:rPr>
              <a:t> order </a:t>
            </a:r>
            <a:r>
              <a:rPr lang="en-US" sz="1400" dirty="0" smtClean="0">
                <a:solidFill>
                  <a:srgbClr val="FF0000"/>
                </a:solidFill>
              </a:rPr>
              <a:t>pol.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3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  <a:t>Results</a:t>
            </a:r>
            <a:endParaRPr lang="en-US" dirty="0">
              <a:solidFill>
                <a:srgbClr val="002060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354" y="1613227"/>
            <a:ext cx="5796845" cy="985308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Training data: 1976-2010 (7 bins)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Test data: 2011-2015 (1 bin)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 4</a:t>
            </a:r>
            <a:r>
              <a:rPr lang="en-US" baseline="30000" dirty="0" smtClean="0">
                <a:latin typeface="Avenir Book" charset="0"/>
                <a:ea typeface="Avenir Book" charset="0"/>
                <a:cs typeface="Avenir Book" charset="0"/>
              </a:rPr>
              <a:t>th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order pol.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or population, 2</a:t>
            </a:r>
            <a:r>
              <a:rPr lang="en-US" baseline="30000" dirty="0" smtClean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order pol. for fatality data after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rebinning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4982-8944-C744-97A9-323168508FEA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78" y="2809992"/>
            <a:ext cx="3084689" cy="2056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77" y="4803422"/>
            <a:ext cx="3081867" cy="20545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" y="2809992"/>
            <a:ext cx="3146777" cy="19934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" y="4762031"/>
            <a:ext cx="3143954" cy="20959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5644" y="1825625"/>
            <a:ext cx="558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Pearson correlation coefficient: 0.88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for the whole data.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Some counties have very low </a:t>
            </a:r>
            <a:r>
              <a:rPr lang="en-US" dirty="0" smtClean="0">
                <a:solidFill>
                  <a:srgbClr val="FF2F92"/>
                </a:solidFill>
                <a:latin typeface="Avenir Book" charset="0"/>
                <a:ea typeface="Avenir Book" charset="0"/>
                <a:cs typeface="Avenir Book" charset="0"/>
              </a:rPr>
              <a:t>population &lt;10k, low statistics.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Check the correlation if </a:t>
            </a:r>
            <a:r>
              <a:rPr lang="en-US" sz="2000" b="1" dirty="0" smtClean="0">
                <a:solidFill>
                  <a:srgbClr val="FF2F92"/>
                </a:solidFill>
                <a:latin typeface="Avenir Book" charset="0"/>
                <a:ea typeface="Avenir Book" charset="0"/>
                <a:cs typeface="Avenir Book" charset="0"/>
              </a:rPr>
              <a:t>county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b="1" dirty="0" smtClean="0">
                <a:solidFill>
                  <a:srgbClr val="FF2F92"/>
                </a:solidFill>
                <a:latin typeface="Avenir Book" charset="0"/>
                <a:ea typeface="Avenir Book" charset="0"/>
                <a:cs typeface="Avenir Book" charset="0"/>
              </a:rPr>
              <a:t>population &gt; 50k, </a:t>
            </a:r>
            <a:r>
              <a:rPr lang="en-US" sz="20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correlation: 0.96.</a:t>
            </a:r>
            <a:endParaRPr lang="en-US" sz="20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09" y="3518370"/>
            <a:ext cx="5009446" cy="3339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39200" y="581001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Medium" charset="0"/>
                <a:ea typeface="Avenir Medium" charset="0"/>
                <a:cs typeface="Avenir Medium" charset="0"/>
              </a:rPr>
              <a:t>Correlation: 0.96!</a:t>
            </a:r>
            <a:endParaRPr lang="en-US" dirty="0">
              <a:solidFill>
                <a:srgbClr val="FF0000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2596" y="3934544"/>
            <a:ext cx="12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5</a:t>
            </a:r>
            <a:r>
              <a:rPr lang="en-US" sz="1400" baseline="30000" smtClean="0">
                <a:solidFill>
                  <a:srgbClr val="FF0000"/>
                </a:solidFill>
              </a:rPr>
              <a:t>th</a:t>
            </a:r>
            <a:r>
              <a:rPr lang="en-US" sz="1400" smtClean="0">
                <a:solidFill>
                  <a:srgbClr val="FF0000"/>
                </a:solidFill>
              </a:rPr>
              <a:t> order </a:t>
            </a:r>
            <a:r>
              <a:rPr lang="en-US" sz="1400" dirty="0" smtClean="0">
                <a:solidFill>
                  <a:srgbClr val="FF0000"/>
                </a:solidFill>
              </a:rPr>
              <a:t>pol.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49056" y="5942607"/>
            <a:ext cx="12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</a:t>
            </a:r>
            <a:r>
              <a:rPr lang="en-US" sz="1400" baseline="30000" dirty="0" smtClean="0">
                <a:solidFill>
                  <a:srgbClr val="FF0000"/>
                </a:solidFill>
              </a:rPr>
              <a:t>th</a:t>
            </a:r>
            <a:r>
              <a:rPr lang="en-US" sz="1400" dirty="0" smtClean="0">
                <a:solidFill>
                  <a:srgbClr val="FF0000"/>
                </a:solidFill>
              </a:rPr>
              <a:t> order pol.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02304" y="5303623"/>
            <a:ext cx="12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2</a:t>
            </a:r>
            <a:r>
              <a:rPr lang="en-US" sz="1400" baseline="30000" dirty="0" smtClean="0">
                <a:solidFill>
                  <a:srgbClr val="FF0000"/>
                </a:solidFill>
              </a:rPr>
              <a:t>nd</a:t>
            </a:r>
            <a:r>
              <a:rPr lang="en-US" sz="1400" dirty="0" smtClean="0">
                <a:solidFill>
                  <a:srgbClr val="FF0000"/>
                </a:solidFill>
              </a:rPr>
              <a:t> order pol.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  <a:t>Results</a:t>
            </a:r>
            <a:endParaRPr lang="en-US" dirty="0">
              <a:solidFill>
                <a:srgbClr val="002060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43C7-8B7A-A949-AD61-F855E30480C4}" type="datetime1">
              <a:rPr lang="en-US" smtClean="0"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4035"/>
            <a:ext cx="5362222" cy="3361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22" y="1434036"/>
            <a:ext cx="5407378" cy="33615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0778" y="959555"/>
            <a:ext cx="2698044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venir Book" charset="0"/>
                <a:ea typeface="Avenir Book" charset="0"/>
                <a:cs typeface="Avenir Book" charset="0"/>
              </a:rPr>
              <a:t>Actual Data</a:t>
            </a:r>
            <a:endParaRPr lang="en-US" dirty="0">
              <a:solidFill>
                <a:srgbClr val="00206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39289" y="959555"/>
            <a:ext cx="2698044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venir Book" charset="0"/>
                <a:ea typeface="Avenir Book" charset="0"/>
                <a:cs typeface="Avenir Book" charset="0"/>
              </a:rPr>
              <a:t>Prediction</a:t>
            </a:r>
            <a:endParaRPr lang="en-US" dirty="0">
              <a:solidFill>
                <a:srgbClr val="00206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" y="4795362"/>
            <a:ext cx="2979481" cy="1986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63" y="4795362"/>
            <a:ext cx="3025423" cy="20169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78667" y="4933244"/>
            <a:ext cx="6050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Ignore missing data for now.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Kenedy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, TX is by far the most dangerous place!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40000" y="4346222"/>
            <a:ext cx="666044" cy="1219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5422" y="5565422"/>
            <a:ext cx="193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Data is not perfect!</a:t>
            </a:r>
            <a:endParaRPr lang="en-US" sz="16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32011" y="5521687"/>
            <a:ext cx="209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Established in 1980, still missing data!</a:t>
            </a:r>
            <a:endParaRPr lang="en-US" sz="16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8839" y="3858322"/>
            <a:ext cx="1550019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Missing data!</a:t>
            </a:r>
            <a:endParaRPr lang="en-US" sz="16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8" name="Straight Arrow Connector 17"/>
          <p:cNvCxnSpPr>
            <a:stCxn id="3" idx="3"/>
          </p:cNvCxnSpPr>
          <p:nvPr/>
        </p:nvCxnSpPr>
        <p:spPr>
          <a:xfrm flipV="1">
            <a:off x="6478858" y="3590693"/>
            <a:ext cx="1204332" cy="436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3"/>
          </p:cNvCxnSpPr>
          <p:nvPr/>
        </p:nvCxnSpPr>
        <p:spPr>
          <a:xfrm>
            <a:off x="6478858" y="4027599"/>
            <a:ext cx="735981" cy="1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96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venir Medium" charset="0"/>
                <a:ea typeface="Avenir Medium" charset="0"/>
                <a:cs typeface="Avenir Medium" charset="0"/>
              </a:rPr>
              <a:t>Outlook</a:t>
            </a:r>
            <a:endParaRPr lang="en-US" dirty="0">
              <a:solidFill>
                <a:srgbClr val="002060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26867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Find the missing data from other sources.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Not all regressions are perfect, order of the polynomial in the fit equation for each county can be improved by performing an 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F-Test.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Correlation number considers, </a:t>
            </a:r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Loving, TX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Los Angeles, CA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has the same weight. Data points need to be reweighted.</a:t>
            </a: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9E7D-9081-AD4C-A5E7-183BED24948A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Suleyman Durgut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3563-3659-094F-A6B0-81D1D013560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98" y="0"/>
            <a:ext cx="3403601" cy="2269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99" y="2280760"/>
            <a:ext cx="3403601" cy="22690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98" y="4600222"/>
            <a:ext cx="3403601" cy="226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10367" y="463994"/>
            <a:ext cx="12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2</a:t>
            </a:r>
            <a:r>
              <a:rPr lang="en-US" sz="1400" baseline="30000" dirty="0" smtClean="0">
                <a:solidFill>
                  <a:srgbClr val="FF0000"/>
                </a:solidFill>
              </a:rPr>
              <a:t>nd</a:t>
            </a:r>
            <a:r>
              <a:rPr lang="en-US" sz="1400" dirty="0" smtClean="0">
                <a:solidFill>
                  <a:srgbClr val="FF0000"/>
                </a:solidFill>
              </a:rPr>
              <a:t> order pol.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68257" y="2636696"/>
            <a:ext cx="12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5</a:t>
            </a:r>
            <a:r>
              <a:rPr lang="en-US" sz="1400" baseline="30000" smtClean="0">
                <a:solidFill>
                  <a:srgbClr val="FF0000"/>
                </a:solidFill>
              </a:rPr>
              <a:t>th</a:t>
            </a:r>
            <a:r>
              <a:rPr lang="en-US" sz="1400" smtClean="0">
                <a:solidFill>
                  <a:srgbClr val="FF0000"/>
                </a:solidFill>
              </a:rPr>
              <a:t> order </a:t>
            </a:r>
            <a:r>
              <a:rPr lang="en-US" sz="1400" dirty="0" smtClean="0">
                <a:solidFill>
                  <a:srgbClr val="FF0000"/>
                </a:solidFill>
              </a:rPr>
              <a:t>pol.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82421" y="6048573"/>
            <a:ext cx="12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5</a:t>
            </a:r>
            <a:r>
              <a:rPr lang="en-US" sz="1400" baseline="30000" smtClean="0">
                <a:solidFill>
                  <a:srgbClr val="FF0000"/>
                </a:solidFill>
              </a:rPr>
              <a:t>th</a:t>
            </a:r>
            <a:r>
              <a:rPr lang="en-US" sz="1400" smtClean="0">
                <a:solidFill>
                  <a:srgbClr val="FF0000"/>
                </a:solidFill>
              </a:rPr>
              <a:t> order </a:t>
            </a:r>
            <a:r>
              <a:rPr lang="en-US" sz="1400" dirty="0" smtClean="0">
                <a:solidFill>
                  <a:srgbClr val="FF0000"/>
                </a:solidFill>
              </a:rPr>
              <a:t>pol.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3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564</Words>
  <Application>Microsoft Macintosh PowerPoint</Application>
  <PresentationFormat>Widescreen</PresentationFormat>
  <Paragraphs>95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Avenir Book</vt:lpstr>
      <vt:lpstr>Avenir Medium</vt:lpstr>
      <vt:lpstr>Calibri</vt:lpstr>
      <vt:lpstr>Calibri Light</vt:lpstr>
      <vt:lpstr>Arial</vt:lpstr>
      <vt:lpstr>Office Theme</vt:lpstr>
      <vt:lpstr>Data Incubator  Project Proposal</vt:lpstr>
      <vt:lpstr>Motivation</vt:lpstr>
      <vt:lpstr>Data sets &amp; Tools</vt:lpstr>
      <vt:lpstr>Total Population vs. Total Deaths</vt:lpstr>
      <vt:lpstr>Methodology</vt:lpstr>
      <vt:lpstr>The Good &amp; Bad</vt:lpstr>
      <vt:lpstr>Results</vt:lpstr>
      <vt:lpstr>Results</vt:lpstr>
      <vt:lpstr>Outlook</vt:lpstr>
      <vt:lpstr>Thank you!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Incubator Project Proposal</dc:title>
  <dc:creator>Durgut, Suleyman</dc:creator>
  <cp:lastModifiedBy>Durgut, Suleyman</cp:lastModifiedBy>
  <cp:revision>50</cp:revision>
  <cp:lastPrinted>2017-08-08T19:53:12Z</cp:lastPrinted>
  <dcterms:created xsi:type="dcterms:W3CDTF">2017-08-06T19:25:15Z</dcterms:created>
  <dcterms:modified xsi:type="dcterms:W3CDTF">2017-08-08T19:54:35Z</dcterms:modified>
</cp:coreProperties>
</file>